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הכנסות מהגרלות במיליארדי</a:t>
            </a:r>
            <a:r>
              <a:rPr lang="he-IL" baseline="0" dirty="0">
                <a:latin typeface="Calibri" panose="020F0502020204030204" pitchFamily="34" charset="0"/>
                <a:cs typeface="Calibri" panose="020F0502020204030204" pitchFamily="34" charset="0"/>
              </a:rPr>
              <a:t> ₪, עפ"י דיווחי הפיס</a:t>
            </a:r>
            <a:endParaRPr lang="he-IL" dirty="0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I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סידרה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9.12*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173-49AB-AFA2-4A534A08C9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גיליון1!$A$2:$A$9</c:f>
              <c:strCache>
                <c:ptCount val="8"/>
                <c:pt idx="0">
                  <c:v>2009</c:v>
                </c:pt>
                <c:pt idx="1">
                  <c:v>2011</c:v>
                </c:pt>
                <c:pt idx="2">
                  <c:v>2015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מחצית 2021</c:v>
                </c:pt>
                <c:pt idx="7">
                  <c:v>*משוער 2021</c:v>
                </c:pt>
              </c:strCache>
            </c:strRef>
          </c:cat>
          <c:val>
            <c:numRef>
              <c:f>גיליון1!$B$2:$B$9</c:f>
              <c:numCache>
                <c:formatCode>General</c:formatCode>
                <c:ptCount val="8"/>
                <c:pt idx="0">
                  <c:v>4.5</c:v>
                </c:pt>
                <c:pt idx="1">
                  <c:v>4.8</c:v>
                </c:pt>
                <c:pt idx="2">
                  <c:v>6.9</c:v>
                </c:pt>
                <c:pt idx="3">
                  <c:v>7.9</c:v>
                </c:pt>
                <c:pt idx="4">
                  <c:v>8.2200000000000006</c:v>
                </c:pt>
                <c:pt idx="5">
                  <c:v>6.97</c:v>
                </c:pt>
                <c:pt idx="6">
                  <c:v>4.5599999999999996</c:v>
                </c:pt>
                <c:pt idx="7">
                  <c:v>9.1199999999999992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73-49AB-AFA2-4A534A08C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71897568"/>
        <c:axId val="971897152"/>
      </c:barChart>
      <c:catAx>
        <c:axId val="97189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971897152"/>
        <c:crosses val="autoZero"/>
        <c:auto val="1"/>
        <c:lblAlgn val="ctr"/>
        <c:lblOffset val="100"/>
        <c:noMultiLvlLbl val="0"/>
      </c:catAx>
      <c:valAx>
        <c:axId val="97189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971897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3C829E3-393C-4321-8D10-543075E2F8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FD31FB02-B7F2-4836-929A-CDBE7CE50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50FE8AC-8488-4AB4-AF8D-9125F1322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2389-D4A0-40BF-90DD-4FD04F9AFE73}" type="datetimeFigureOut">
              <a:rPr lang="en-IL" smtClean="0"/>
              <a:t>05/02/2022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C8B8B5D-5FE1-4A16-A3B0-1661F80D0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0F07BC7-C554-41A3-A67F-F813249A1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0ED-D250-4F7D-82CE-2C93582F94E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81691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9FBFD4D-5D93-4399-8FF4-7F85AB15A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1F7C5B8-36AD-4606-B3FC-473758D96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C25FDDE-2945-4943-9675-85C3525AA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2389-D4A0-40BF-90DD-4FD04F9AFE73}" type="datetimeFigureOut">
              <a:rPr lang="en-IL" smtClean="0"/>
              <a:t>05/02/2022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51C55DC-5C1C-4667-B8D3-2959EB601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80DD10F-CE96-4067-973A-F0D8E6CE0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0ED-D250-4F7D-82CE-2C93582F94E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17971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5898DE20-2E94-4C9C-A6C7-B7EA9FA29B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36577F1-99EB-4E1B-BCD3-1C69060DE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FD6142A-B72F-4AF9-8D48-75AEB3D82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2389-D4A0-40BF-90DD-4FD04F9AFE73}" type="datetimeFigureOut">
              <a:rPr lang="en-IL" smtClean="0"/>
              <a:t>05/02/2022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D199DF0-6BB9-4BCF-8D77-388642725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30D2898-1844-4730-89A3-F11D5FFB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0ED-D250-4F7D-82CE-2C93582F94E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8041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4188186-60EA-41AD-8DAD-EC1D22EE1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AE2FEB0-8098-41B3-BBDC-0F43C4FDF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C567583-7ADB-4973-B7EC-792458AA9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2389-D4A0-40BF-90DD-4FD04F9AFE73}" type="datetimeFigureOut">
              <a:rPr lang="en-IL" smtClean="0"/>
              <a:t>05/02/2022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87D9E69-6315-4ADB-95B4-C0F9AA032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2400951-E626-4304-B670-8D69E3B8A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0ED-D250-4F7D-82CE-2C93582F94E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6943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C174A77-C1F6-415B-B471-67CD21BFD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CC6267E-8DBE-4070-B86E-A8FFB6512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8792175-78BD-4DCC-B02C-77A039739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2389-D4A0-40BF-90DD-4FD04F9AFE73}" type="datetimeFigureOut">
              <a:rPr lang="en-IL" smtClean="0"/>
              <a:t>05/02/2022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970BA21-63F5-4F0A-B99A-A4B17749A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7482BC6-C9D5-4480-AF59-6F23EF277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0ED-D250-4F7D-82CE-2C93582F94E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4804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7073538-B0B4-44A6-822D-97C0A460A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70E472F-B464-40F2-8EEE-A68DB15626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D0878AB-F3BF-44D7-A757-F7F39BA8A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F101FA5-135F-416C-A9DB-1D5E0C423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2389-D4A0-40BF-90DD-4FD04F9AFE73}" type="datetimeFigureOut">
              <a:rPr lang="en-IL" smtClean="0"/>
              <a:t>05/02/2022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9BF063D-1582-40FA-A47F-B5AA91380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7A1F64A-045A-4831-856E-1DA7AF71F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0ED-D250-4F7D-82CE-2C93582F94E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2268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2A2D896-62E0-48E7-B9C1-104463AD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5263A20-3566-49AC-BD9E-7D85E33C0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1A682BF-5F57-4EEC-8B5B-4D536DEFC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532704E2-1AC7-4B6E-9911-1E12218F80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B995159A-9B9B-4AAC-A55C-6A2611D8E7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8099670D-3130-4CB3-A5CA-AB1608487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2389-D4A0-40BF-90DD-4FD04F9AFE73}" type="datetimeFigureOut">
              <a:rPr lang="en-IL" smtClean="0"/>
              <a:t>05/02/2022</a:t>
            </a:fld>
            <a:endParaRPr lang="en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560F82D6-75DF-4ABC-AD9D-9CA379EA8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CE4DABCE-B6F9-4422-82D7-E2D5607D1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0ED-D250-4F7D-82CE-2C93582F94E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6086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7504114-E286-417F-8A74-3CE27EDE4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DE08307F-FB6B-482C-A2EC-36354EBC0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2389-D4A0-40BF-90DD-4FD04F9AFE73}" type="datetimeFigureOut">
              <a:rPr lang="en-IL" smtClean="0"/>
              <a:t>05/02/2022</a:t>
            </a:fld>
            <a:endParaRPr lang="en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05679232-9222-4C78-BEA6-DF6B2326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3F042EE6-DFDB-4A31-80F1-51B00D663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0ED-D250-4F7D-82CE-2C93582F94E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5796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8B151446-F341-4FE8-BA79-74C31A762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2389-D4A0-40BF-90DD-4FD04F9AFE73}" type="datetimeFigureOut">
              <a:rPr lang="en-IL" smtClean="0"/>
              <a:t>05/02/2022</a:t>
            </a:fld>
            <a:endParaRPr lang="en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E7355B4E-5831-43B3-BBA0-7329F91B8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B7D3963-785A-4A0B-A9F2-F25855370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0ED-D250-4F7D-82CE-2C93582F94E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0106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D01F17F-0A5E-4443-9BE5-1073AB4EF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51A3BA3-BFAB-4E51-B1A7-8564ABF3E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94A8C86-BD8B-45A8-8A55-98D3980DD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DFB34B6-C786-4DDF-BEE5-42A8C0663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2389-D4A0-40BF-90DD-4FD04F9AFE73}" type="datetimeFigureOut">
              <a:rPr lang="en-IL" smtClean="0"/>
              <a:t>05/02/2022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30F0DEE-D45F-4F9A-B6EE-208E252CC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AE841AC-3835-44BA-904E-F4E5E8EDF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0ED-D250-4F7D-82CE-2C93582F94E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8479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8D49DF-99AC-4AE1-B0B8-CE4613939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633A7B65-0A91-4F8E-8206-E19130B607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5ED17A2-0D0F-42C6-ABB0-59FC52149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4C4A08E-DE7B-4195-A3AB-88EE95957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2389-D4A0-40BF-90DD-4FD04F9AFE73}" type="datetimeFigureOut">
              <a:rPr lang="en-IL" smtClean="0"/>
              <a:t>05/02/2022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2CE19BD-B25F-4023-B116-E619B9EA6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DD61FB3-B39F-4919-9F85-9AF3B1684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0ED-D250-4F7D-82CE-2C93582F94E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1793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DF5F4837-5829-4C3F-A6D7-96D02E942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F2A2608-8CD9-446C-A71A-424F5C6C3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6033C97-D44A-4F26-9622-A08465B28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E2389-D4A0-40BF-90DD-4FD04F9AFE73}" type="datetimeFigureOut">
              <a:rPr lang="en-IL" smtClean="0"/>
              <a:t>05/02/2022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352A057-70DD-4205-AE57-982A53EDB4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3A784EE-A41D-4965-8620-F2C99D8CF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400ED-D250-4F7D-82CE-2C93582F94E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9325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CBFC22-5557-49CB-B85F-BA75CA6E96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 </a:t>
            </a:r>
            <a:endParaRPr lang="en-IL" dirty="0"/>
          </a:p>
        </p:txBody>
      </p:sp>
      <p:graphicFrame>
        <p:nvGraphicFramePr>
          <p:cNvPr id="6" name="תרשים 5">
            <a:extLst>
              <a:ext uri="{FF2B5EF4-FFF2-40B4-BE49-F238E27FC236}">
                <a16:creationId xmlns:a16="http://schemas.microsoft.com/office/drawing/2014/main" id="{0625CC35-0FF2-4B54-9AF9-FE8542E25A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7026054"/>
              </p:ext>
            </p:extLst>
          </p:nvPr>
        </p:nvGraphicFramePr>
        <p:xfrm>
          <a:off x="2032000" y="134110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כותרת 1">
            <a:extLst>
              <a:ext uri="{FF2B5EF4-FFF2-40B4-BE49-F238E27FC236}">
                <a16:creationId xmlns:a16="http://schemas.microsoft.com/office/drawing/2014/main" id="{EEA38F28-B73E-421F-9E2B-02EE72BDAD3E}"/>
              </a:ext>
            </a:extLst>
          </p:cNvPr>
          <p:cNvSpPr txBox="1">
            <a:spLocks/>
          </p:cNvSpPr>
          <p:nvPr/>
        </p:nvSpPr>
        <p:spPr>
          <a:xfrm>
            <a:off x="838200" y="523783"/>
            <a:ext cx="10515600" cy="749655"/>
          </a:xfrm>
          <a:prstGeom prst="rect">
            <a:avLst/>
          </a:prstGeom>
        </p:spPr>
        <p:txBody>
          <a:bodyPr vert="horz" lIns="91440" tIns="45720" rIns="91440" bIns="45720" rtlCol="1" anchor="b">
            <a:normAutofit lnSpcReduction="100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altLang="he-IL" sz="4800" b="1" dirty="0">
                <a:latin typeface="Calibri" panose="020F0502020204030204" pitchFamily="34" charset="0"/>
                <a:cs typeface="Calibri" panose="020F0502020204030204" pitchFamily="34" charset="0"/>
              </a:rPr>
              <a:t>כמה כסף מגלגל מפעל הפיס?</a:t>
            </a:r>
          </a:p>
        </p:txBody>
      </p:sp>
    </p:spTree>
    <p:extLst>
      <p:ext uri="{BB962C8B-B14F-4D97-AF65-F5344CB8AC3E}">
        <p14:creationId xmlns:p14="http://schemas.microsoft.com/office/powerpoint/2010/main" val="13022988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מסך רחב</PresentationFormat>
  <Paragraphs>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Matan Hodorov</dc:creator>
  <cp:lastModifiedBy>Matan Hodorov</cp:lastModifiedBy>
  <cp:revision>2</cp:revision>
  <dcterms:created xsi:type="dcterms:W3CDTF">2022-02-05T13:17:12Z</dcterms:created>
  <dcterms:modified xsi:type="dcterms:W3CDTF">2022-02-05T13:17:41Z</dcterms:modified>
</cp:coreProperties>
</file>